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56" r:id="rId3"/>
    <p:sldId id="263" r:id="rId4"/>
    <p:sldId id="258" r:id="rId5"/>
    <p:sldId id="259" r:id="rId6"/>
    <p:sldId id="261" r:id="rId7"/>
    <p:sldId id="262" r:id="rId8"/>
    <p:sldId id="264" r:id="rId9"/>
    <p:sldId id="266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12"/>
    <p:restoredTop sz="94670"/>
  </p:normalViewPr>
  <p:slideViewPr>
    <p:cSldViewPr snapToGrid="0" snapToObjects="1">
      <p:cViewPr>
        <p:scale>
          <a:sx n="275" d="100"/>
          <a:sy n="275" d="100"/>
        </p:scale>
        <p:origin x="144" y="-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67EE08-8A46-F44B-992A-74863B2E7D90}" type="datetimeFigureOut">
              <a:rPr lang="en-US" smtClean="0"/>
              <a:t>2/9/17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BF7C1E-2273-7342-98C2-CC84E2E92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14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2/9/17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Utah County Data Science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numCol="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Wifi</a:t>
            </a:r>
            <a:r>
              <a:rPr lang="en-US" dirty="0" smtClean="0"/>
              <a:t>: Jane-guest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Pw: </a:t>
            </a:r>
            <a:r>
              <a:rPr lang="en-US" dirty="0" err="1" smtClean="0"/>
              <a:t>beourguest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Slack-</a:t>
            </a:r>
          </a:p>
          <a:p>
            <a:pPr marL="0" indent="0">
              <a:buNone/>
            </a:pPr>
            <a:r>
              <a:rPr lang="en-US" dirty="0" smtClean="0"/>
              <a:t>Signup at </a:t>
            </a:r>
            <a:r>
              <a:rPr lang="en-US" dirty="0" err="1" smtClean="0"/>
              <a:t>utahdata.herokuapp.com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98984" y="4865350"/>
            <a:ext cx="699403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Many thanks to Jane for sponsoring the event.</a:t>
            </a:r>
          </a:p>
          <a:p>
            <a:pPr algn="ctr"/>
            <a:r>
              <a:rPr lang="en-US" sz="2000" dirty="0" err="1" smtClean="0"/>
              <a:t>Jane.com</a:t>
            </a:r>
            <a:r>
              <a:rPr lang="en-US" sz="2000" dirty="0" smtClean="0"/>
              <a:t> is an online marketplace for boutique deals</a:t>
            </a:r>
          </a:p>
          <a:p>
            <a:pPr algn="ctr"/>
            <a:r>
              <a:rPr lang="en-US" sz="2000" dirty="0" smtClean="0"/>
              <a:t>Check Jane’s open positions at </a:t>
            </a:r>
            <a:r>
              <a:rPr lang="en-US" sz="2000" dirty="0" err="1" smtClean="0"/>
              <a:t>jane.com</a:t>
            </a:r>
            <a:r>
              <a:rPr lang="en-US" sz="2000" dirty="0" smtClean="0"/>
              <a:t>/careers </a:t>
            </a:r>
          </a:p>
          <a:p>
            <a:pPr algn="ctr"/>
            <a:r>
              <a:rPr lang="en-US" dirty="0" smtClean="0"/>
              <a:t>(sorry no data positions at the moment)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386041" y="3952442"/>
            <a:ext cx="7419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/Utah-Data-Science/Utah-Data-</a:t>
            </a:r>
            <a:r>
              <a:rPr lang="en-US" dirty="0" err="1"/>
              <a:t>Science.github.io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3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 need great tools to get that messy data of multiple sources  into insight-able, machine learn-able form.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83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manipulation parts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Parsing</a:t>
            </a:r>
          </a:p>
          <a:p>
            <a:r>
              <a:rPr lang="en-US" dirty="0" smtClean="0"/>
              <a:t>Merging/joining</a:t>
            </a:r>
          </a:p>
          <a:p>
            <a:r>
              <a:rPr lang="en-US" dirty="0" smtClean="0"/>
              <a:t>Filtering/cleaning</a:t>
            </a:r>
          </a:p>
          <a:p>
            <a:r>
              <a:rPr lang="en-US" dirty="0" smtClean="0"/>
              <a:t>Column operations (new variables from existing)</a:t>
            </a:r>
          </a:p>
          <a:p>
            <a:r>
              <a:rPr lang="en-US" dirty="0" smtClean="0"/>
              <a:t>Aggregation/Windowing</a:t>
            </a:r>
          </a:p>
          <a:p>
            <a:r>
              <a:rPr lang="en-US" dirty="0" smtClean="0"/>
              <a:t>Reshaping (the true wizardry)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98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781002"/>
            <a:ext cx="9144000" cy="1641490"/>
          </a:xfrm>
        </p:spPr>
        <p:txBody>
          <a:bodyPr/>
          <a:lstStyle/>
          <a:p>
            <a:r>
              <a:rPr lang="en-US" dirty="0" smtClean="0"/>
              <a:t>Data Manipulation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2878" y="4422492"/>
            <a:ext cx="9144000" cy="1619747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Becoming a data wizard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that does data magic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 with </a:t>
            </a:r>
            <a:r>
              <a:rPr lang="en-US" dirty="0" err="1" smtClean="0"/>
              <a:t>dplyr</a:t>
            </a:r>
            <a:r>
              <a:rPr lang="en-US" dirty="0" smtClean="0"/>
              <a:t> spells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I’m a level 4 data bard.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8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Quick briefing on what encompasses data manipulation </a:t>
            </a:r>
          </a:p>
          <a:p>
            <a:r>
              <a:rPr lang="en-US" dirty="0" smtClean="0"/>
              <a:t>Brief discussion on it’s importance</a:t>
            </a:r>
          </a:p>
          <a:p>
            <a:r>
              <a:rPr lang="en-US" dirty="0" smtClean="0"/>
              <a:t>20 minute tangent on how Trump resembles a grown up Joffrey</a:t>
            </a:r>
          </a:p>
          <a:p>
            <a:r>
              <a:rPr lang="en-US" dirty="0" smtClean="0"/>
              <a:t>Commands</a:t>
            </a:r>
          </a:p>
          <a:p>
            <a:r>
              <a:rPr lang="en-US" dirty="0" smtClean="0"/>
              <a:t>Examples</a:t>
            </a:r>
          </a:p>
          <a:p>
            <a:r>
              <a:rPr lang="en-US" dirty="0" smtClean="0"/>
              <a:t>Mic Drop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9910" r="10135"/>
          <a:stretch/>
        </p:blipFill>
        <p:spPr>
          <a:xfrm>
            <a:off x="2430965" y="3664635"/>
            <a:ext cx="2899318" cy="21758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453" y="3664635"/>
            <a:ext cx="3162541" cy="2256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92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manipulation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you spend all your time</a:t>
            </a:r>
          </a:p>
          <a:p>
            <a:r>
              <a:rPr lang="en-US" dirty="0" smtClean="0"/>
              <a:t>Where you could spend less of your time</a:t>
            </a:r>
          </a:p>
          <a:p>
            <a:r>
              <a:rPr lang="en-US" dirty="0" smtClean="0"/>
              <a:t>Gateway to insights </a:t>
            </a:r>
            <a:r>
              <a:rPr lang="mr-IN" dirty="0" smtClean="0"/>
              <a:t>–</a:t>
            </a:r>
            <a:r>
              <a:rPr lang="en-US" dirty="0" smtClean="0"/>
              <a:t> can’t learn from data until its in a workable 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35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But what about awesome modeling?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 smtClean="0"/>
              <a:t>Models are so cool and awesome and interesting... </a:t>
            </a:r>
          </a:p>
          <a:p>
            <a:r>
              <a:rPr lang="en-US" sz="2000" dirty="0" smtClean="0"/>
              <a:t>That’s why this meetup has far fewer attendees</a:t>
            </a:r>
            <a:r>
              <a:rPr lang="mr-IN" sz="2000" dirty="0" smtClean="0"/>
              <a:t>…</a:t>
            </a:r>
            <a:endParaRPr lang="en-US" sz="2000" dirty="0" smtClean="0"/>
          </a:p>
          <a:p>
            <a:r>
              <a:rPr lang="en-US" sz="2000" dirty="0" smtClean="0"/>
              <a:t>That or people were expecting the usual Seth presentation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3662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Everyone knows RUN DMC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 smtClean="0"/>
              <a:t>R</a:t>
            </a:r>
            <a:r>
              <a:rPr lang="en-US" dirty="0" smtClean="0"/>
              <a:t>eturns</a:t>
            </a:r>
          </a:p>
          <a:p>
            <a:pPr marL="0" indent="0">
              <a:buNone/>
            </a:pPr>
            <a:r>
              <a:rPr lang="en-US" u="sng" dirty="0" smtClean="0"/>
              <a:t>U</a:t>
            </a:r>
            <a:r>
              <a:rPr lang="en-US" dirty="0" smtClean="0"/>
              <a:t>nequivocally</a:t>
            </a:r>
          </a:p>
          <a:p>
            <a:pPr marL="0" indent="0">
              <a:buNone/>
            </a:pPr>
            <a:r>
              <a:rPr lang="en-US" u="sng" dirty="0" smtClean="0"/>
              <a:t>N</a:t>
            </a:r>
            <a:r>
              <a:rPr lang="en-US" dirty="0" smtClean="0"/>
              <a:t>onstop</a:t>
            </a:r>
          </a:p>
          <a:p>
            <a:pPr marL="0" indent="0">
              <a:buNone/>
            </a:pPr>
            <a:r>
              <a:rPr lang="en-US" u="sng" dirty="0" smtClean="0"/>
              <a:t>D</a:t>
            </a:r>
            <a:r>
              <a:rPr lang="en-US" dirty="0" smtClean="0"/>
              <a:t>iminish </a:t>
            </a:r>
          </a:p>
          <a:p>
            <a:pPr marL="457200" lvl="1" indent="0">
              <a:buNone/>
            </a:pPr>
            <a:r>
              <a:rPr lang="en-US" dirty="0" smtClean="0"/>
              <a:t>with</a:t>
            </a:r>
          </a:p>
          <a:p>
            <a:pPr marL="0" indent="0">
              <a:buNone/>
            </a:pPr>
            <a:r>
              <a:rPr lang="en-US" u="sng" dirty="0" smtClean="0"/>
              <a:t>M</a:t>
            </a:r>
            <a:r>
              <a:rPr lang="en-US" dirty="0" smtClean="0"/>
              <a:t>odel</a:t>
            </a:r>
          </a:p>
          <a:p>
            <a:pPr marL="0" indent="0">
              <a:buNone/>
            </a:pPr>
            <a:r>
              <a:rPr lang="en-US" u="sng" dirty="0" smtClean="0"/>
              <a:t>C</a:t>
            </a:r>
            <a:r>
              <a:rPr lang="en-US" dirty="0" smtClean="0"/>
              <a:t>omplexity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37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15122" y="1494263"/>
            <a:ext cx="10238678" cy="481763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DMC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62654" y="6311900"/>
            <a:ext cx="6512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Sidenote</a:t>
            </a:r>
            <a:r>
              <a:rPr lang="en-US" dirty="0" smtClean="0"/>
              <a:t>: </a:t>
            </a:r>
            <a:r>
              <a:rPr lang="en-US" dirty="0"/>
              <a:t>checkout 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bayandin</a:t>
            </a:r>
            <a:r>
              <a:rPr lang="en-US" dirty="0"/>
              <a:t>/awesome-awesomeness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21539" y="5656900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Model complexity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550" y="2136567"/>
            <a:ext cx="8352855" cy="352033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27490" y="3333729"/>
            <a:ext cx="1437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Awesomness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02348" y="4381256"/>
            <a:ext cx="1549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Average Value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3451481" y="4381256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277143" y="3910922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Rule Based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4230451" y="3898397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582998" y="3488898"/>
            <a:ext cx="1230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5536306" y="3476373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127316" y="3208776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Ensembles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7080624" y="3196251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8594284" y="3056376"/>
            <a:ext cx="1025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XGBoost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8547592" y="3043851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9666065" y="3011787"/>
            <a:ext cx="12939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chemeClr val="bg1"/>
                </a:solidFill>
              </a:rPr>
              <a:t>Adaboosted</a:t>
            </a:r>
            <a:r>
              <a:rPr lang="en-US" sz="1100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sz="700" dirty="0" err="1">
                <a:solidFill>
                  <a:schemeClr val="bg1"/>
                </a:solidFill>
              </a:rPr>
              <a:t>XGBoost</a:t>
            </a:r>
            <a:r>
              <a:rPr lang="en-US" sz="700" dirty="0">
                <a:solidFill>
                  <a:schemeClr val="bg1"/>
                </a:solidFill>
              </a:rPr>
              <a:t> </a:t>
            </a:r>
            <a:r>
              <a:rPr lang="en-US" sz="700" dirty="0" smtClean="0">
                <a:solidFill>
                  <a:schemeClr val="bg1"/>
                </a:solidFill>
              </a:rPr>
              <a:t>determined weights </a:t>
            </a:r>
          </a:p>
          <a:p>
            <a:r>
              <a:rPr lang="en-US" sz="500" dirty="0" smtClean="0">
                <a:solidFill>
                  <a:schemeClr val="bg1"/>
                </a:solidFill>
              </a:rPr>
              <a:t>on ensemble of neural networks</a:t>
            </a:r>
          </a:p>
          <a:p>
            <a:r>
              <a:rPr lang="en-US" sz="400" dirty="0" smtClean="0">
                <a:solidFill>
                  <a:schemeClr val="bg1"/>
                </a:solidFill>
              </a:rPr>
              <a:t>Each with 20 layers</a:t>
            </a:r>
          </a:p>
          <a:p>
            <a:r>
              <a:rPr lang="en-US" sz="300" dirty="0" smtClean="0">
                <a:solidFill>
                  <a:schemeClr val="bg1"/>
                </a:solidFill>
              </a:rPr>
              <a:t>Two layers that  have </a:t>
            </a:r>
            <a:r>
              <a:rPr lang="en-US" sz="300" dirty="0" err="1" smtClean="0">
                <a:solidFill>
                  <a:schemeClr val="bg1"/>
                </a:solidFill>
              </a:rPr>
              <a:t>ReLU</a:t>
            </a:r>
            <a:r>
              <a:rPr lang="en-US" sz="300" dirty="0" smtClean="0">
                <a:solidFill>
                  <a:schemeClr val="bg1"/>
                </a:solidFill>
              </a:rPr>
              <a:t> activation</a:t>
            </a:r>
          </a:p>
          <a:p>
            <a:r>
              <a:rPr lang="en-US" sz="200" dirty="0" smtClean="0">
                <a:solidFill>
                  <a:schemeClr val="bg1"/>
                </a:solidFill>
              </a:rPr>
              <a:t>The latter layers  using a reduced feedback and dropout</a:t>
            </a:r>
            <a:endParaRPr lang="en-US" sz="100" dirty="0" smtClean="0">
              <a:solidFill>
                <a:schemeClr val="bg1"/>
              </a:solidFill>
            </a:endParaRPr>
          </a:p>
          <a:p>
            <a:r>
              <a:rPr lang="en-US" sz="100" dirty="0" smtClean="0">
                <a:solidFill>
                  <a:schemeClr val="bg1"/>
                </a:solidFill>
              </a:rPr>
              <a:t>With some random variance for good measure</a:t>
            </a:r>
          </a:p>
        </p:txBody>
      </p:sp>
      <p:sp>
        <p:nvSpPr>
          <p:cNvPr id="24" name="Oval 23"/>
          <p:cNvSpPr/>
          <p:nvPr/>
        </p:nvSpPr>
        <p:spPr>
          <a:xfrm>
            <a:off x="9516584" y="2960920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7562860" y="4171972"/>
            <a:ext cx="944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Mostly..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09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 animBg="1"/>
      <p:bldP spid="21" grpId="0"/>
      <p:bldP spid="22" grpId="0" animBg="1"/>
      <p:bldP spid="23" grpId="0"/>
      <p:bldP spid="24" grpId="0" animBg="1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15122" y="1494263"/>
            <a:ext cx="10238678" cy="481763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918" y="1717104"/>
            <a:ext cx="7456846" cy="41047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 and such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62654" y="6311900"/>
            <a:ext cx="6512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Sidenote</a:t>
            </a:r>
            <a:r>
              <a:rPr lang="en-US" dirty="0" smtClean="0"/>
              <a:t>: </a:t>
            </a:r>
            <a:r>
              <a:rPr lang="en-US" dirty="0"/>
              <a:t>checkout 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bayandin</a:t>
            </a:r>
            <a:r>
              <a:rPr lang="en-US" dirty="0"/>
              <a:t>/awesome-awesomeness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21539" y="5656900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Model complexity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27490" y="3333729"/>
            <a:ext cx="1437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Awesomness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02348" y="4381256"/>
            <a:ext cx="1549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Average Value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3451481" y="4381256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638041" y="4286514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Rule Based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5591349" y="4273989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578990" y="3923914"/>
            <a:ext cx="1230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5642216" y="4273988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631007" y="3700545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Ensembles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5675634" y="4273987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707451" y="3498187"/>
            <a:ext cx="1025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XGBoost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5673921" y="4280704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9523395" y="3382771"/>
            <a:ext cx="12939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chemeClr val="bg1"/>
                </a:solidFill>
              </a:rPr>
              <a:t>Adaboosted</a:t>
            </a:r>
            <a:r>
              <a:rPr lang="en-US" sz="1100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sz="700" dirty="0" err="1">
                <a:solidFill>
                  <a:schemeClr val="bg1"/>
                </a:solidFill>
              </a:rPr>
              <a:t>XGBoost</a:t>
            </a:r>
            <a:r>
              <a:rPr lang="en-US" sz="700" dirty="0">
                <a:solidFill>
                  <a:schemeClr val="bg1"/>
                </a:solidFill>
              </a:rPr>
              <a:t> </a:t>
            </a:r>
            <a:r>
              <a:rPr lang="en-US" sz="700" dirty="0" smtClean="0">
                <a:solidFill>
                  <a:schemeClr val="bg1"/>
                </a:solidFill>
              </a:rPr>
              <a:t>determined weights </a:t>
            </a:r>
          </a:p>
          <a:p>
            <a:r>
              <a:rPr lang="en-US" sz="500" dirty="0" smtClean="0">
                <a:solidFill>
                  <a:schemeClr val="bg1"/>
                </a:solidFill>
              </a:rPr>
              <a:t>on ensemble of neural networks</a:t>
            </a:r>
          </a:p>
          <a:p>
            <a:r>
              <a:rPr lang="en-US" sz="400" dirty="0" smtClean="0">
                <a:solidFill>
                  <a:schemeClr val="bg1"/>
                </a:solidFill>
              </a:rPr>
              <a:t>Each with 20 layers</a:t>
            </a:r>
          </a:p>
          <a:p>
            <a:r>
              <a:rPr lang="en-US" sz="300" dirty="0" smtClean="0">
                <a:solidFill>
                  <a:schemeClr val="bg1"/>
                </a:solidFill>
              </a:rPr>
              <a:t>Two layers that  have </a:t>
            </a:r>
            <a:r>
              <a:rPr lang="en-US" sz="300" dirty="0" err="1" smtClean="0">
                <a:solidFill>
                  <a:schemeClr val="bg1"/>
                </a:solidFill>
              </a:rPr>
              <a:t>ReLU</a:t>
            </a:r>
            <a:r>
              <a:rPr lang="en-US" sz="300" dirty="0" smtClean="0">
                <a:solidFill>
                  <a:schemeClr val="bg1"/>
                </a:solidFill>
              </a:rPr>
              <a:t> activation</a:t>
            </a:r>
          </a:p>
          <a:p>
            <a:r>
              <a:rPr lang="en-US" sz="200" dirty="0" smtClean="0">
                <a:solidFill>
                  <a:schemeClr val="bg1"/>
                </a:solidFill>
              </a:rPr>
              <a:t>The latter layers  using a reduced feedback and dropout</a:t>
            </a:r>
            <a:endParaRPr lang="en-US" sz="100" dirty="0" smtClean="0">
              <a:solidFill>
                <a:schemeClr val="bg1"/>
              </a:solidFill>
            </a:endParaRPr>
          </a:p>
          <a:p>
            <a:r>
              <a:rPr lang="en-US" sz="100" dirty="0" smtClean="0">
                <a:solidFill>
                  <a:schemeClr val="bg1"/>
                </a:solidFill>
              </a:rPr>
              <a:t>With some random variance for good measure</a:t>
            </a:r>
          </a:p>
        </p:txBody>
      </p:sp>
      <p:sp>
        <p:nvSpPr>
          <p:cNvPr id="24" name="Oval 23"/>
          <p:cNvSpPr/>
          <p:nvPr/>
        </p:nvSpPr>
        <p:spPr>
          <a:xfrm>
            <a:off x="9445044" y="3282861"/>
            <a:ext cx="101735" cy="1017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105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 animBg="1"/>
      <p:bldP spid="21" grpId="0"/>
      <p:bldP spid="22" grpId="0" animBg="1"/>
      <p:bldP spid="23" grpId="0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More beats, more complex models</a:t>
            </a:r>
          </a:p>
          <a:p>
            <a:r>
              <a:rPr lang="en-US" dirty="0" smtClean="0"/>
              <a:t>More data often means more weirdness in data</a:t>
            </a:r>
          </a:p>
          <a:p>
            <a:r>
              <a:rPr lang="en-US" dirty="0" smtClean="0"/>
              <a:t>More data often means more 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00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1034</TotalTime>
  <Words>344</Words>
  <Application>Microsoft Macintosh PowerPoint</Application>
  <PresentationFormat>Widescreen</PresentationFormat>
  <Paragraphs>83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Corbel</vt:lpstr>
      <vt:lpstr>Mangal</vt:lpstr>
      <vt:lpstr>Arial</vt:lpstr>
      <vt:lpstr>Depth</vt:lpstr>
      <vt:lpstr>Utah County Data Science</vt:lpstr>
      <vt:lpstr>Data Manipulation</vt:lpstr>
      <vt:lpstr>Overview</vt:lpstr>
      <vt:lpstr>Data manipulation</vt:lpstr>
      <vt:lpstr>But what about awesome modeling?</vt:lpstr>
      <vt:lpstr>Everyone knows RUN DMC</vt:lpstr>
      <vt:lpstr>RUN DMC</vt:lpstr>
      <vt:lpstr>Images and such</vt:lpstr>
      <vt:lpstr>So?</vt:lpstr>
      <vt:lpstr>We need great tools to get that messy data of multiple sources  into insight-able, machine learn-able form.</vt:lpstr>
      <vt:lpstr>Data manipulation parts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Utah County Data Science</dc:title>
  <dc:creator>Seth Paul</dc:creator>
  <cp:lastModifiedBy>Seth Paul</cp:lastModifiedBy>
  <cp:revision>13</cp:revision>
  <dcterms:created xsi:type="dcterms:W3CDTF">2017-02-09T14:52:47Z</dcterms:created>
  <dcterms:modified xsi:type="dcterms:W3CDTF">2017-02-10T17:28:12Z</dcterms:modified>
</cp:coreProperties>
</file>

<file path=docProps/thumbnail.jpeg>
</file>